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302" r:id="rId5"/>
    <p:sldId id="303" r:id="rId6"/>
    <p:sldId id="304" r:id="rId7"/>
    <p:sldId id="305" r:id="rId8"/>
    <p:sldId id="308" r:id="rId9"/>
    <p:sldId id="306" r:id="rId10"/>
    <p:sldId id="307" r:id="rId11"/>
    <p:sldId id="309" r:id="rId12"/>
    <p:sldId id="310" r:id="rId13"/>
    <p:sldId id="294" r:id="rId14"/>
    <p:sldId id="312" r:id="rId15"/>
    <p:sldId id="311" r:id="rId16"/>
    <p:sldId id="313" r:id="rId17"/>
    <p:sldId id="314" r:id="rId18"/>
    <p:sldId id="315" r:id="rId19"/>
    <p:sldId id="316" r:id="rId20"/>
    <p:sldId id="317" r:id="rId21"/>
    <p:sldId id="301" r:id="rId22"/>
    <p:sldId id="318" r:id="rId23"/>
    <p:sldId id="319" r:id="rId24"/>
    <p:sldId id="281" r:id="rId25"/>
    <p:sldId id="282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B"/>
    <a:srgbClr val="4472C4"/>
    <a:srgbClr val="0066B3"/>
    <a:srgbClr val="9DD5E7"/>
    <a:srgbClr val="90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8322F-33FC-4423-98C2-BEF4F6E3EC6D}" type="datetimeFigureOut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FBDA-34AC-4AB8-BAC2-41BC4AEEA6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6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D9E51-69E0-AEC3-BA69-1693C805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D19653-B4F9-F37A-075F-1C81FE4A0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E58914-42DB-FF81-D700-3D7C55AB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9A65-65E0-47D9-817D-FF53AF42FF00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B990FE-381A-E3B1-8F8D-7DE05FE6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2618F7-E896-52EB-D1C8-6EE2C1E5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43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F5F893-D88D-FCFA-929F-2D2F09BF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4685B0-61DC-1AB3-DB7F-1A9AB5E66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C085D3-0AE3-690A-2FF7-2933A753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858F-1E3C-442A-8E0D-5B3BA731396B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B2C877-744D-7914-FAC5-4F0C66CE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4F69A8-058B-51D0-B367-FE4C1B22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5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6FDC89B-0021-776C-A5C1-0E18C3381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5F8EC9-0463-5DE4-5376-E81A4357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9F0B13-C707-04EE-0768-9C0B580C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B5F3-565A-4C26-94AD-4A382EF7C8BA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D45CE-24BE-F274-A806-0342C4E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C6C286-1612-A8F6-3038-DBFBCB73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7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FCA6B-26CF-C8B2-8BEC-5B2DBF11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A5B111-D338-94AD-3C2D-0DF9C9A3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737B5C-F049-4952-771D-45B92A95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255F-6428-450B-A473-A53F8B4CF2F7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698750-0DBB-9D24-D470-E2C4ED96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F8EB42-16DE-4751-D318-55CAED37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5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131602-9664-D70A-8F7F-E14FB71F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71CA60-49DE-5179-0C3F-A1E594321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D7BF8A-B2A2-92DA-905C-5B3CD0AB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55-BA5C-4A54-81EB-BE325E179689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0004F5-D474-69C8-7761-91CFC108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0684FE-93F3-4354-B2FB-7B5F5CDF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8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4DF630-48EB-5DF0-9641-7140047D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BB0F64-A648-845D-89FA-84C43849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1749CE0-B292-E998-5903-32A820F49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63B2A8-2498-CA60-72B2-4ECC0C38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5922-3258-4921-BD18-EE353DA530B3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7FD632-440D-C7E2-5039-CC949694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6CB007-E48E-0C8D-A733-57A3604C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07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A78ED4-24FC-2819-5E16-19091E76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847EEC-28EB-825E-438C-34B1FAB6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CBFBED-C0BB-17C4-5098-E6C87536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8CE537-6D03-15C5-AFBC-A03848AAC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9F613B7-1811-62FD-FBEB-8AB41AFC8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B047D9E-CA4F-7D04-615F-E616990A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1A0-AD25-4935-9A48-3BF03EA24FC2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8421CB-0831-F693-5702-3F0C8300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F9C37B-D936-42C3-6A1B-39E516AE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8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29AB99-780F-408D-3987-8009B5EB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1F3971C-B31E-FF77-5AF0-CF749EFF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A0A3-6FC0-45BB-A5E0-F45C00F23ABD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D262D6-7FB9-94EE-1FB7-C994C221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EA94F2-02D4-FD3B-68EF-1B8FC808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24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DFD84B-AC32-E45C-DD36-BB8DE164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5358-9B31-4FBC-802A-778D935FC959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7A7AAE-AE2F-75CE-8416-FB6E5D3D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2C259B-CACB-B4E4-2121-DCBE1B38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87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61833-0C77-25F0-730B-CC8096BF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F8E72C-0CC1-65B6-3845-4A660A66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A4A5E7-D140-A8CF-E5F7-6632EAA04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E5A4F1-E85D-49E4-B18C-B72CBF6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9D67-D7E8-4A46-8EAF-FB89CEF7A548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F4BA58-0F00-E4DA-42BA-1160B08C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F41FB6-FD08-A865-0203-C0A65B28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5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63F58F-1E44-4B4B-0A46-AED4CBE4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3B54CD3-B8B3-CD3C-6677-6D1EDCE1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1352CF-376D-7A81-A1DB-D24EF1996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E7C887-C243-56F6-5030-C3CFA825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0666-123E-42A5-845F-C363D84F58F9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5A4D66-F274-F8F6-E013-DBDE51B2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1CD7D2-FC1B-65E9-CD2A-7EE6E73B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79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F6B607-ABA5-CB94-D1CD-7EE8F064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4B9E1F-A892-C09C-6288-681928D7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C7FEA-4629-B254-6639-00880CB26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EE53-F35B-4344-AEBD-B167D833A27E}" type="datetime1">
              <a:rPr lang="ko-KR" altLang="en-US" smtClean="0"/>
              <a:t>2024-08-05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154F48-0CEC-3B15-03F9-F92CB7D9A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2023-12-04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6B2C44-B01C-F221-58BA-BA662EE62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0BBB-3654-4AB2-848D-998EC16305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3ADD49E-DC77-1E21-085C-58E0EBBF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56721"/>
            <a:ext cx="9906000" cy="119898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Instance-aware Contrastive Learning for Occluded Human Mesh Reconstruction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BCFD25-F966-6545-1772-BCC6626E9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0265"/>
            <a:ext cx="9144000" cy="649274"/>
          </a:xfrm>
        </p:spPr>
        <p:txBody>
          <a:bodyPr>
            <a:noAutofit/>
          </a:bodyPr>
          <a:lstStyle/>
          <a:p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Mi-Gyeong</a:t>
            </a:r>
            <a:r>
              <a:rPr lang="ko-KR" altLang="en-US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</a:t>
            </a:r>
            <a:r>
              <a:rPr lang="en-US" altLang="ko-KR" sz="1600" i="1" dirty="0" err="1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Gwon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,</a:t>
            </a:r>
            <a:r>
              <a:rPr lang="ko-KR" altLang="en-US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Gi-Mun</a:t>
            </a:r>
            <a:r>
              <a:rPr lang="ko-KR" altLang="en-US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Um,</a:t>
            </a:r>
            <a:r>
              <a:rPr lang="ko-KR" altLang="en-US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Won-</a:t>
            </a:r>
            <a:r>
              <a:rPr lang="en-US" altLang="ko-KR" sz="1600" i="1" dirty="0" err="1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Sik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Cheong, </a:t>
            </a:r>
            <a:r>
              <a:rPr lang="en-US" altLang="ko-KR" sz="1600" i="1" dirty="0" err="1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Wonjum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Kim</a:t>
            </a:r>
            <a:b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</a:br>
            <a:r>
              <a:rPr lang="en-US" altLang="ko-KR" sz="1600" i="1" dirty="0" err="1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Konkuk</a:t>
            </a:r>
            <a:r>
              <a:rPr lang="en-US" altLang="ko-KR" sz="1600" i="1" dirty="0">
                <a:solidFill>
                  <a:schemeClr val="bg1">
                    <a:lumMod val="65000"/>
                  </a:schemeClr>
                </a:solidFill>
                <a:latin typeface="Amasis MT Pro" panose="020F0502020204030204" pitchFamily="18" charset="0"/>
              </a:rPr>
              <a:t> University, Electronics and Telecommunications Research Institute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B160B9-A8CD-5440-B4F3-8684B24F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37" y="4794290"/>
            <a:ext cx="3577610" cy="927020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8FA084FE-5247-53AF-F992-6D964C9C7C42}"/>
              </a:ext>
            </a:extLst>
          </p:cNvPr>
          <p:cNvSpPr txBox="1">
            <a:spLocks/>
          </p:cNvSpPr>
          <p:nvPr/>
        </p:nvSpPr>
        <p:spPr>
          <a:xfrm>
            <a:off x="1524000" y="4068852"/>
            <a:ext cx="9144000" cy="456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err="1">
                <a:latin typeface="+mn-ea"/>
              </a:rPr>
              <a:t>Jiwon</a:t>
            </a:r>
            <a:r>
              <a:rPr lang="en-US" altLang="ko-KR" b="1" dirty="0">
                <a:latin typeface="+mn-ea"/>
              </a:rPr>
              <a:t> Kim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E40D8B5-0BF6-495E-C1B6-5495556BD26A}"/>
              </a:ext>
            </a:extLst>
          </p:cNvPr>
          <p:cNvSpPr/>
          <p:nvPr/>
        </p:nvSpPr>
        <p:spPr>
          <a:xfrm>
            <a:off x="1683391" y="3460426"/>
            <a:ext cx="8825218" cy="18000"/>
          </a:xfrm>
          <a:prstGeom prst="rect">
            <a:avLst/>
          </a:prstGeom>
          <a:solidFill>
            <a:srgbClr val="0066B3"/>
          </a:solidFill>
          <a:ln>
            <a:solidFill>
              <a:srgbClr val="0066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바닥글 개체 틀 13">
            <a:extLst>
              <a:ext uri="{FF2B5EF4-FFF2-40B4-BE49-F238E27FC236}">
                <a16:creationId xmlns:a16="http://schemas.microsoft.com/office/drawing/2014/main" id="{FA39496F-7F9D-5635-E80B-36FDA728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59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DED33F8-C0C2-4769-B494-F1843ED8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63" y="1890557"/>
            <a:ext cx="3045947" cy="30515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F32D0D3-52B5-9B9D-DDE2-B5D56C5B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859" y="1898919"/>
            <a:ext cx="3040378" cy="3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11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59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DED33F8-C0C2-4769-B494-F1843ED8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63" y="1890557"/>
            <a:ext cx="3045947" cy="305153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F32D0D3-52B5-9B9D-DDE2-B5D56C5B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859" y="1898919"/>
            <a:ext cx="3040378" cy="3034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C275B-744F-32F5-078C-87CE288689C1}"/>
              </a:ext>
            </a:extLst>
          </p:cNvPr>
          <p:cNvSpPr txBox="1"/>
          <p:nvPr/>
        </p:nvSpPr>
        <p:spPr>
          <a:xfrm>
            <a:off x="6776196" y="2693049"/>
            <a:ext cx="51327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Complexity</a:t>
            </a:r>
          </a:p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br>
              <a:rPr lang="en-US" altLang="ko-KR" sz="2400" b="1" dirty="0">
                <a:solidFill>
                  <a:srgbClr val="FF0000"/>
                </a:solidFill>
              </a:rPr>
            </a:br>
            <a:r>
              <a:rPr lang="en-US" altLang="ko-KR" sz="2400" b="1" dirty="0">
                <a:solidFill>
                  <a:srgbClr val="FF0000"/>
                </a:solidFill>
              </a:rPr>
              <a:t>Lack of stability</a:t>
            </a:r>
          </a:p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Learning difficulty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0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12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2F6DA4B-CB83-3A1B-9440-693BA04D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32" y="1694219"/>
            <a:ext cx="3617195" cy="28548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DD8284-A9EE-9BF8-AD16-4C020A789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18" y="1326203"/>
            <a:ext cx="3371850" cy="3590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B7A38-A922-2D37-8547-F09020B95A3E}"/>
              </a:ext>
            </a:extLst>
          </p:cNvPr>
          <p:cNvSpPr txBox="1"/>
          <p:nvPr/>
        </p:nvSpPr>
        <p:spPr>
          <a:xfrm>
            <a:off x="2594535" y="5163781"/>
            <a:ext cx="7002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Monocular, One-stage, Regression of Multiple 3D People</a:t>
            </a:r>
          </a:p>
          <a:p>
            <a:pPr algn="ctr"/>
            <a:r>
              <a:rPr lang="en-US" altLang="ko-KR" b="1" dirty="0">
                <a:solidFill>
                  <a:schemeClr val="bg2">
                    <a:lumMod val="75000"/>
                  </a:schemeClr>
                </a:solidFill>
              </a:rPr>
              <a:t>Yu Sun et al. 2021</a:t>
            </a:r>
            <a:endParaRPr lang="ko-KR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13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DA685C-C0A0-6B31-9C0A-D8CE7BCC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91" y="2034102"/>
            <a:ext cx="8404258" cy="2789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FA31D-0ADA-58A9-B111-7892291463B4}"/>
              </a:ext>
            </a:extLst>
          </p:cNvPr>
          <p:cNvSpPr txBox="1"/>
          <p:nvPr/>
        </p:nvSpPr>
        <p:spPr>
          <a:xfrm>
            <a:off x="966132" y="1091930"/>
            <a:ext cx="9718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/>
              <a:t>Represent possession relationship between all human instances and their visible body joints in feature space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70282-97B0-1925-3771-1CD4503BB2D5}"/>
              </a:ext>
            </a:extLst>
          </p:cNvPr>
          <p:cNvSpPr txBox="1"/>
          <p:nvPr/>
        </p:nvSpPr>
        <p:spPr>
          <a:xfrm>
            <a:off x="2105517" y="5030226"/>
            <a:ext cx="1731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Input image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A7899-472E-0596-B4D9-AEA4177D538A}"/>
              </a:ext>
            </a:extLst>
          </p:cNvPr>
          <p:cNvSpPr txBox="1"/>
          <p:nvPr/>
        </p:nvSpPr>
        <p:spPr>
          <a:xfrm>
            <a:off x="4805323" y="4884679"/>
            <a:ext cx="2581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Center-aligned instance map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13977-4FB4-B759-DD92-7395BA8F494D}"/>
              </a:ext>
            </a:extLst>
          </p:cNvPr>
          <p:cNvSpPr txBox="1"/>
          <p:nvPr/>
        </p:nvSpPr>
        <p:spPr>
          <a:xfrm>
            <a:off x="7877232" y="4884679"/>
            <a:ext cx="179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Joint-aligned instance map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55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14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3217F44-74C1-728B-1C93-0AF99D83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64" y="1331277"/>
            <a:ext cx="10173848" cy="46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15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1AA9EE-A1A5-F753-56B0-5A1C2644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60" y="2047368"/>
            <a:ext cx="9658080" cy="3069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89209A-0D5D-01DC-DBD4-45E7F993C72D}"/>
              </a:ext>
            </a:extLst>
          </p:cNvPr>
          <p:cNvSpPr txBox="1"/>
          <p:nvPr/>
        </p:nvSpPr>
        <p:spPr>
          <a:xfrm>
            <a:off x="2300017" y="5348776"/>
            <a:ext cx="2117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Feature Encoding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4881B-1B7A-A98B-E677-1AF1462F802C}"/>
              </a:ext>
            </a:extLst>
          </p:cNvPr>
          <p:cNvSpPr txBox="1"/>
          <p:nvPr/>
        </p:nvSpPr>
        <p:spPr>
          <a:xfrm>
            <a:off x="5375141" y="5365750"/>
            <a:ext cx="1261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Sampling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D29F1-FB01-247A-9E45-F2FB5C0D0BC0}"/>
              </a:ext>
            </a:extLst>
          </p:cNvPr>
          <p:cNvSpPr txBox="1"/>
          <p:nvPr/>
        </p:nvSpPr>
        <p:spPr>
          <a:xfrm>
            <a:off x="7593585" y="5376023"/>
            <a:ext cx="2530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Push-Pull mechanism</a:t>
            </a:r>
            <a:endParaRPr lang="ko-KR" altLang="en-US" b="1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0F88CFA-AA57-3273-301E-AC9F0B12C506}"/>
              </a:ext>
            </a:extLst>
          </p:cNvPr>
          <p:cNvCxnSpPr/>
          <p:nvPr/>
        </p:nvCxnSpPr>
        <p:spPr>
          <a:xfrm>
            <a:off x="4486876" y="5573491"/>
            <a:ext cx="779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FE6098B-3F29-B9F8-ACE0-9847A57FFC88}"/>
              </a:ext>
            </a:extLst>
          </p:cNvPr>
          <p:cNvCxnSpPr/>
          <p:nvPr/>
        </p:nvCxnSpPr>
        <p:spPr>
          <a:xfrm>
            <a:off x="6709615" y="5583846"/>
            <a:ext cx="779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52FC865-3CF9-E000-2D75-05B44FAE1EF3}"/>
              </a:ext>
            </a:extLst>
          </p:cNvPr>
          <p:cNvCxnSpPr/>
          <p:nvPr/>
        </p:nvCxnSpPr>
        <p:spPr>
          <a:xfrm>
            <a:off x="9445924" y="3148641"/>
            <a:ext cx="600152" cy="690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09194C5-B6BC-635B-9E93-C4230B89F29F}"/>
              </a:ext>
            </a:extLst>
          </p:cNvPr>
          <p:cNvSpPr txBox="1"/>
          <p:nvPr/>
        </p:nvSpPr>
        <p:spPr>
          <a:xfrm>
            <a:off x="3210438" y="1199517"/>
            <a:ext cx="5590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Instance-aware contrastive learning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952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16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D2B6621-C154-E9F4-6D1F-A7706A16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01" y="2239930"/>
            <a:ext cx="3793678" cy="217415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7C7AD71-6995-8EE0-D2D5-DA50D4A3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21" y="2097479"/>
            <a:ext cx="3505200" cy="2663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0F370C-4610-08FE-CC41-644BF3D8A2D9}"/>
              </a:ext>
            </a:extLst>
          </p:cNvPr>
          <p:cNvSpPr txBox="1"/>
          <p:nvPr/>
        </p:nvSpPr>
        <p:spPr>
          <a:xfrm>
            <a:off x="2666234" y="4807305"/>
            <a:ext cx="1731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Input image</a:t>
            </a:r>
            <a:endParaRPr lang="ko-KR" alt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060CD-CBA4-6C61-39CB-4DE51933DE9A}"/>
              </a:ext>
            </a:extLst>
          </p:cNvPr>
          <p:cNvSpPr txBox="1"/>
          <p:nvPr/>
        </p:nvSpPr>
        <p:spPr>
          <a:xfrm>
            <a:off x="3210438" y="1199517"/>
            <a:ext cx="5590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Instance-aware contrastive learning</a:t>
            </a:r>
            <a:endParaRPr lang="ko-KR" alt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2BFAD0-11B9-31A2-71B1-D3AAE006B85F}"/>
              </a:ext>
            </a:extLst>
          </p:cNvPr>
          <p:cNvSpPr txBox="1"/>
          <p:nvPr/>
        </p:nvSpPr>
        <p:spPr>
          <a:xfrm>
            <a:off x="7081990" y="4807305"/>
            <a:ext cx="2316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Latent space</a:t>
            </a:r>
          </a:p>
          <a:p>
            <a:pPr algn="ctr"/>
            <a:r>
              <a:rPr lang="en-US" altLang="ko-KR" b="1" dirty="0"/>
              <a:t>(early in training)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2715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17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1B2E54-CFF0-1F43-2F38-ED9C3539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50" y="2052317"/>
            <a:ext cx="3380148" cy="27533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AE63650-F3DE-AF34-5280-91362CE31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01" y="2239930"/>
            <a:ext cx="3793678" cy="2174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4FC9C-FD6E-99A8-6524-761CD169F850}"/>
              </a:ext>
            </a:extLst>
          </p:cNvPr>
          <p:cNvSpPr txBox="1"/>
          <p:nvPr/>
        </p:nvSpPr>
        <p:spPr>
          <a:xfrm>
            <a:off x="2666234" y="4807305"/>
            <a:ext cx="1731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Input image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3E8A0-0DFB-B85C-A43C-2E6075A8EC81}"/>
              </a:ext>
            </a:extLst>
          </p:cNvPr>
          <p:cNvSpPr txBox="1"/>
          <p:nvPr/>
        </p:nvSpPr>
        <p:spPr>
          <a:xfrm>
            <a:off x="3210438" y="1199517"/>
            <a:ext cx="5590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Instance-aware contrastive learning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1BBA0-2C72-2248-09A8-47D8CB2EB1E9}"/>
              </a:ext>
            </a:extLst>
          </p:cNvPr>
          <p:cNvSpPr txBox="1"/>
          <p:nvPr/>
        </p:nvSpPr>
        <p:spPr>
          <a:xfrm>
            <a:off x="7081990" y="4807305"/>
            <a:ext cx="2316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Latent space</a:t>
            </a:r>
          </a:p>
          <a:p>
            <a:pPr algn="ctr"/>
            <a:r>
              <a:rPr lang="en-US" altLang="ko-KR" b="1" dirty="0"/>
              <a:t>(middle of training)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94721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A38495-3AE2-A144-54DA-ED995AD8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7" y="1870618"/>
            <a:ext cx="3554964" cy="29127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FCA9FD-D37B-DFCE-3F2C-A6ACB9EB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01" y="2239930"/>
            <a:ext cx="3793678" cy="2174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4C3B45-F199-C24C-4D2B-779A53DCD1B4}"/>
              </a:ext>
            </a:extLst>
          </p:cNvPr>
          <p:cNvSpPr txBox="1"/>
          <p:nvPr/>
        </p:nvSpPr>
        <p:spPr>
          <a:xfrm>
            <a:off x="2666234" y="4807305"/>
            <a:ext cx="1731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Input image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4D833-0541-30AB-8F76-B13A0B06346C}"/>
              </a:ext>
            </a:extLst>
          </p:cNvPr>
          <p:cNvSpPr txBox="1"/>
          <p:nvPr/>
        </p:nvSpPr>
        <p:spPr>
          <a:xfrm>
            <a:off x="3210438" y="1199517"/>
            <a:ext cx="5590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Instance-aware contrastive learning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20A23-1E80-15D1-C7B4-697AAD9AEBC8}"/>
              </a:ext>
            </a:extLst>
          </p:cNvPr>
          <p:cNvSpPr txBox="1"/>
          <p:nvPr/>
        </p:nvSpPr>
        <p:spPr>
          <a:xfrm>
            <a:off x="7081990" y="4807305"/>
            <a:ext cx="2316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Latent space</a:t>
            </a:r>
          </a:p>
          <a:p>
            <a:pPr algn="ctr"/>
            <a:r>
              <a:rPr lang="en-US" altLang="ko-KR" b="1" dirty="0"/>
              <a:t>(after training ends)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3054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3217F44-74C1-728B-1C93-0AF99D83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64" y="1331277"/>
            <a:ext cx="10173848" cy="46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1" y="15030"/>
            <a:ext cx="9144000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Outline</a:t>
            </a:r>
            <a:endParaRPr lang="ko-KR" altLang="en-US" sz="5400" dirty="0"/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1825CBF6-5E46-61FB-5EC8-C64FA8DF951E}"/>
              </a:ext>
            </a:extLst>
          </p:cNvPr>
          <p:cNvSpPr txBox="1">
            <a:spLocks/>
          </p:cNvSpPr>
          <p:nvPr/>
        </p:nvSpPr>
        <p:spPr>
          <a:xfrm>
            <a:off x="838200" y="15329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3600" dirty="0"/>
              <a:t>Introduction</a:t>
            </a:r>
          </a:p>
          <a:p>
            <a:pPr algn="l"/>
            <a:endParaRPr lang="en-US" altLang="ko-KR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3600" dirty="0"/>
              <a:t>Method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3600" dirty="0"/>
              <a:t>Result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3600" dirty="0"/>
              <a:t>Conclusion</a:t>
            </a:r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C3A541F4-13A1-BD20-B8A9-570F2868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Method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3217F44-74C1-728B-1C93-0AF99D83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89" y="252975"/>
            <a:ext cx="5451895" cy="247554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E60665D-616F-256A-0CD5-FC3C6ABD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50" y="1575759"/>
            <a:ext cx="2343150" cy="1447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969231-C51C-3A50-8393-886EA5C65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396" y="3023559"/>
            <a:ext cx="5486400" cy="6762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38C46A-9E6E-5588-1CA7-85BDF15E2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87" y="3689845"/>
            <a:ext cx="4695825" cy="16573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47773F4-9B05-A1B8-ACC9-5E4D39701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187" y="5124286"/>
            <a:ext cx="32289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21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Result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574AA2D-ABD1-973D-7225-E210555B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10" y="1065849"/>
            <a:ext cx="9505950" cy="446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4559D-F882-5511-6457-6C135166FA97}"/>
              </a:ext>
            </a:extLst>
          </p:cNvPr>
          <p:cNvSpPr txBox="1"/>
          <p:nvPr/>
        </p:nvSpPr>
        <p:spPr>
          <a:xfrm>
            <a:off x="460498" y="1457615"/>
            <a:ext cx="1597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Input image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7C1DE-C51E-B9C9-B051-6B942AF94409}"/>
              </a:ext>
            </a:extLst>
          </p:cNvPr>
          <p:cNvSpPr txBox="1"/>
          <p:nvPr/>
        </p:nvSpPr>
        <p:spPr>
          <a:xfrm>
            <a:off x="758579" y="2591317"/>
            <a:ext cx="911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ROMP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3C327-9CCD-28E3-A329-26116ABDC4CD}"/>
              </a:ext>
            </a:extLst>
          </p:cNvPr>
          <p:cNvSpPr txBox="1"/>
          <p:nvPr/>
        </p:nvSpPr>
        <p:spPr>
          <a:xfrm>
            <a:off x="325676" y="3725019"/>
            <a:ext cx="177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3D </a:t>
            </a:r>
            <a:r>
              <a:rPr lang="en-US" altLang="ko-KR" b="1" dirty="0" err="1"/>
              <a:t>CrowdNet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4F17D-922B-AEC8-A3B6-8F5E75498739}"/>
              </a:ext>
            </a:extLst>
          </p:cNvPr>
          <p:cNvSpPr txBox="1"/>
          <p:nvPr/>
        </p:nvSpPr>
        <p:spPr>
          <a:xfrm>
            <a:off x="13422" y="4832104"/>
            <a:ext cx="2192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Proposed Method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89452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22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Result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0A27149-0B08-0BA5-AE42-1129DF47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91" y="1018408"/>
            <a:ext cx="9572625" cy="300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CCB1E-265A-5F9B-6605-582F5D78DB76}"/>
              </a:ext>
            </a:extLst>
          </p:cNvPr>
          <p:cNvSpPr txBox="1"/>
          <p:nvPr/>
        </p:nvSpPr>
        <p:spPr>
          <a:xfrm>
            <a:off x="1524185" y="4284480"/>
            <a:ext cx="4327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MPJPE(Mean Per-Joint Position Error)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EE33B-1075-11F5-BE3E-4D36DF3A71ED}"/>
              </a:ext>
            </a:extLst>
          </p:cNvPr>
          <p:cNvSpPr txBox="1"/>
          <p:nvPr/>
        </p:nvSpPr>
        <p:spPr>
          <a:xfrm>
            <a:off x="1524185" y="4688180"/>
            <a:ext cx="6888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PA-MPJPE(Procrustes Aligned Mean Per-Joint Position Error)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BE911-0CDE-02BA-D1EA-9A26977D24EB}"/>
              </a:ext>
            </a:extLst>
          </p:cNvPr>
          <p:cNvSpPr txBox="1"/>
          <p:nvPr/>
        </p:nvSpPr>
        <p:spPr>
          <a:xfrm>
            <a:off x="1524185" y="5149686"/>
            <a:ext cx="4876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MPVPE(Mean Per-Vertex Position Error)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6307E-A067-3D29-C778-04A2CA313A4E}"/>
              </a:ext>
            </a:extLst>
          </p:cNvPr>
          <p:cNvSpPr txBox="1"/>
          <p:nvPr/>
        </p:nvSpPr>
        <p:spPr>
          <a:xfrm>
            <a:off x="1524185" y="5608911"/>
            <a:ext cx="4876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AP(Average Precision)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7162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23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Result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F2ED4D0-2995-D2D0-0F66-5FD288DF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1403405"/>
            <a:ext cx="4524375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7136D-40DC-911C-3B2A-2EE24CC2A8EF}"/>
              </a:ext>
            </a:extLst>
          </p:cNvPr>
          <p:cNvSpPr txBox="1"/>
          <p:nvPr/>
        </p:nvSpPr>
        <p:spPr>
          <a:xfrm>
            <a:off x="3594525" y="4864065"/>
            <a:ext cx="533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Performance comparison based on the 3DPW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449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24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Conclusion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11884322-05E3-78C7-D445-FE0806D2682C}"/>
              </a:ext>
            </a:extLst>
          </p:cNvPr>
          <p:cNvSpPr txBox="1">
            <a:spLocks/>
          </p:cNvSpPr>
          <p:nvPr/>
        </p:nvSpPr>
        <p:spPr>
          <a:xfrm>
            <a:off x="396315" y="1753558"/>
            <a:ext cx="11729289" cy="320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/>
              <a:t>To address the challenge of person-to-person occlusions, we propose a simple yet powerful method for human mesh reconstruction.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/>
              <a:t>Embedding identity information into the latent features of each person's body centers and joints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/>
              <a:t>Proposed a novel instance-aware contrastive learning approach.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ko-KR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1800" dirty="0"/>
              <a:t>It performs reliably even in various person-to-person occlusion scenarios that occur in real-world environments.</a:t>
            </a:r>
          </a:p>
        </p:txBody>
      </p:sp>
      <p:sp>
        <p:nvSpPr>
          <p:cNvPr id="4" name="바닥글 개체 틀 13">
            <a:extLst>
              <a:ext uri="{FF2B5EF4-FFF2-40B4-BE49-F238E27FC236}">
                <a16:creationId xmlns:a16="http://schemas.microsoft.com/office/drawing/2014/main" id="{79AB4531-5F6E-067F-40C0-834EFA09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52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25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72005" y="2873027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0" dirty="0"/>
              <a:t>Q &amp; A</a:t>
            </a:r>
          </a:p>
        </p:txBody>
      </p:sp>
      <p:sp>
        <p:nvSpPr>
          <p:cNvPr id="3" name="바닥글 개체 틀 13">
            <a:extLst>
              <a:ext uri="{FF2B5EF4-FFF2-40B4-BE49-F238E27FC236}">
                <a16:creationId xmlns:a16="http://schemas.microsoft.com/office/drawing/2014/main" id="{9C75871B-875A-99B6-7D4A-C1A0A626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6231D-3CA9-E519-B314-20CED34D3505}"/>
              </a:ext>
            </a:extLst>
          </p:cNvPr>
          <p:cNvSpPr txBox="1"/>
          <p:nvPr/>
        </p:nvSpPr>
        <p:spPr>
          <a:xfrm>
            <a:off x="3468169" y="1253540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A05FF0-8438-8EF9-5CCB-2F2E28C2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9" y="1995070"/>
            <a:ext cx="3932239" cy="29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2487692" y="3868248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6884288" y="3868248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943653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DD2862D-4AD2-44AD-1970-8B8A21D594CD}"/>
              </a:ext>
            </a:extLst>
          </p:cNvPr>
          <p:cNvCxnSpPr/>
          <p:nvPr/>
        </p:nvCxnSpPr>
        <p:spPr>
          <a:xfrm>
            <a:off x="3778369" y="2507943"/>
            <a:ext cx="0" cy="124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185E0D3-35BD-6B8A-9201-5B07655CA083}"/>
              </a:ext>
            </a:extLst>
          </p:cNvPr>
          <p:cNvCxnSpPr/>
          <p:nvPr/>
        </p:nvCxnSpPr>
        <p:spPr>
          <a:xfrm>
            <a:off x="8174965" y="2507943"/>
            <a:ext cx="0" cy="124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7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62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5FF041-F2FB-67DE-F41B-D050E677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65" y="1911594"/>
            <a:ext cx="3045948" cy="30348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8FB8D40-DC2C-42DF-DDA5-C55B390A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289" y="1907281"/>
            <a:ext cx="3045948" cy="30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60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FB8D40-DC2C-42DF-DDA5-C55B390A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289" y="1907281"/>
            <a:ext cx="3045948" cy="30348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AF032EB-470D-A5C8-6D07-45F725DE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63" y="1901723"/>
            <a:ext cx="3045948" cy="30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0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59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FB8D40-DC2C-42DF-DDA5-C55B390A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289" y="1907281"/>
            <a:ext cx="3045948" cy="30348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ED33F8-C0C2-4769-B494-F1843ED8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63" y="1890557"/>
            <a:ext cx="3045947" cy="3051535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6E594981-E7A8-E4F5-EE2D-51C42769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Difficulty in generalizing</a:t>
            </a: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9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8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59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FB8D40-DC2C-42DF-DDA5-C55B390A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289" y="1907281"/>
            <a:ext cx="3045948" cy="30348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DED33F8-C0C2-4769-B494-F1843ED8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63" y="1890557"/>
            <a:ext cx="3045947" cy="3051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CF3BB9-2D6E-F04A-93DC-3FEB4DB9848B}"/>
              </a:ext>
            </a:extLst>
          </p:cNvPr>
          <p:cNvSpPr txBox="1"/>
          <p:nvPr/>
        </p:nvSpPr>
        <p:spPr>
          <a:xfrm>
            <a:off x="248874" y="2960115"/>
            <a:ext cx="51327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Limitations of detailed expression</a:t>
            </a:r>
          </a:p>
          <a:p>
            <a:pPr algn="ctr"/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br>
              <a:rPr lang="en-US" altLang="ko-KR" sz="2400" b="1" dirty="0">
                <a:solidFill>
                  <a:srgbClr val="FF0000"/>
                </a:solidFill>
              </a:rPr>
            </a:br>
            <a:r>
              <a:rPr lang="en-US" altLang="ko-KR" sz="2400" b="1" dirty="0">
                <a:solidFill>
                  <a:srgbClr val="FF0000"/>
                </a:solidFill>
              </a:rPr>
              <a:t>Difficulty in generalizing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6E594981-E7A8-E4F5-EE2D-51C42769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Difficulty in generalizing</a:t>
            </a: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3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045D63-2CF8-EEA9-754D-C9C8A3F7FA4D}"/>
              </a:ext>
            </a:extLst>
          </p:cNvPr>
          <p:cNvSpPr/>
          <p:nvPr/>
        </p:nvSpPr>
        <p:spPr>
          <a:xfrm>
            <a:off x="0" y="6308521"/>
            <a:ext cx="12192000" cy="54947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AF8ECEC9-E2FD-041D-7961-7822E22A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6080" y="6400695"/>
            <a:ext cx="615892" cy="365125"/>
          </a:xfrm>
        </p:spPr>
        <p:txBody>
          <a:bodyPr/>
          <a:lstStyle/>
          <a:p>
            <a:fld id="{5B630BBB-3654-4AB2-848D-998EC163057B}" type="slidenum">
              <a:rPr lang="ko-KR" alt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</a:t>
            </a:fld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제목 6">
            <a:extLst>
              <a:ext uri="{FF2B5EF4-FFF2-40B4-BE49-F238E27FC236}">
                <a16:creationId xmlns:a16="http://schemas.microsoft.com/office/drawing/2014/main" id="{5C0D215F-E2F4-3D99-4F90-C07F82F2A0F1}"/>
              </a:ext>
            </a:extLst>
          </p:cNvPr>
          <p:cNvSpPr txBox="1">
            <a:spLocks/>
          </p:cNvSpPr>
          <p:nvPr/>
        </p:nvSpPr>
        <p:spPr>
          <a:xfrm>
            <a:off x="144010" y="15030"/>
            <a:ext cx="12047989" cy="95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dirty="0"/>
              <a:t>Introduction</a:t>
            </a:r>
            <a:endParaRPr lang="ko-KR" altLang="en-US" sz="5400" dirty="0"/>
          </a:p>
        </p:txBody>
      </p:sp>
      <p:sp>
        <p:nvSpPr>
          <p:cNvPr id="2" name="바닥글 개체 틀 13">
            <a:extLst>
              <a:ext uri="{FF2B5EF4-FFF2-40B4-BE49-F238E27FC236}">
                <a16:creationId xmlns:a16="http://schemas.microsoft.com/office/drawing/2014/main" id="{168B8C04-E05A-6EBF-D34D-D01D2894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74" y="6400695"/>
            <a:ext cx="1434517" cy="365125"/>
          </a:xfrm>
        </p:spPr>
        <p:txBody>
          <a:bodyPr/>
          <a:lstStyle/>
          <a:p>
            <a:r>
              <a:rPr lang="en-US" altLang="ko-K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2024-08-05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7ADF-9F1E-A57F-D3A0-7306FDA3855F}"/>
              </a:ext>
            </a:extLst>
          </p:cNvPr>
          <p:cNvSpPr txBox="1"/>
          <p:nvPr/>
        </p:nvSpPr>
        <p:spPr>
          <a:xfrm>
            <a:off x="1633059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Model-based Method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D64FF-43D0-7803-0A95-AFB4A029802C}"/>
              </a:ext>
            </a:extLst>
          </p:cNvPr>
          <p:cNvSpPr txBox="1"/>
          <p:nvPr/>
        </p:nvSpPr>
        <p:spPr>
          <a:xfrm>
            <a:off x="8198795" y="5071021"/>
            <a:ext cx="258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Model-free Method</a:t>
            </a:r>
            <a:endParaRPr lang="ko-KR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417FC-BAD3-C2EF-16F4-BD9429CF036A}"/>
              </a:ext>
            </a:extLst>
          </p:cNvPr>
          <p:cNvSpPr txBox="1"/>
          <p:nvPr/>
        </p:nvSpPr>
        <p:spPr>
          <a:xfrm>
            <a:off x="3468169" y="1132021"/>
            <a:ext cx="5255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/>
              <a:t>3D Human Mesh Reconstruction</a:t>
            </a:r>
            <a:endParaRPr lang="ko-KR" altLang="en-US" sz="24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DED33F8-C0C2-4769-B494-F1843ED8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63" y="1890557"/>
            <a:ext cx="3045947" cy="305153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02C8577-B63A-6A89-974C-BDF0B66F7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92" y="1890557"/>
            <a:ext cx="3045969" cy="30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6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381</Words>
  <Application>Microsoft Office PowerPoint</Application>
  <PresentationFormat>와이드스크린</PresentationFormat>
  <Paragraphs>154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 Unicode MS</vt:lpstr>
      <vt:lpstr>맑은 고딕</vt:lpstr>
      <vt:lpstr>Amasis MT Pro</vt:lpstr>
      <vt:lpstr>Arial</vt:lpstr>
      <vt:lpstr>Office 테마</vt:lpstr>
      <vt:lpstr>Instance-aware Contrastive Learning for Occluded Human Mesh Reconstruction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Actor-Critic: Off-Policy Maximum Entropy Deep Reinforcement Learning with a Stochastic Actor</dc:title>
  <dc:creator>김 지원</dc:creator>
  <cp:lastModifiedBy>김 지원</cp:lastModifiedBy>
  <cp:revision>38</cp:revision>
  <dcterms:created xsi:type="dcterms:W3CDTF">2023-12-02T21:09:44Z</dcterms:created>
  <dcterms:modified xsi:type="dcterms:W3CDTF">2024-08-05T03:26:34Z</dcterms:modified>
</cp:coreProperties>
</file>